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FC727C-3FA7-4C3E-83C0-B4DCB529D063}" v="477" dt="2025-12-15T15:18:56.8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89" d="100"/>
          <a:sy n="8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03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610904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08653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340591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93832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24103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1210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89260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2525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807069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12/15/2025</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3179396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12/15/2025</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3143872052"/>
      </p:ext>
    </p:extLst>
  </p:cSld>
  <p:clrMap bg1="dk1" tx1="lt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0105F5E-5B61-4F51-927C-5B28DB7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2E182BC-CED3-63C6-9C8F-099E8DC76E58}"/>
              </a:ext>
            </a:extLst>
          </p:cNvPr>
          <p:cNvPicPr>
            <a:picLocks noChangeAspect="1"/>
          </p:cNvPicPr>
          <p:nvPr/>
        </p:nvPicPr>
        <p:blipFill>
          <a:blip r:embed="rId2"/>
          <a:srcRect l="20215" r="12881" b="-1"/>
          <a:stretch>
            <a:fillRect/>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
        <p:nvSpPr>
          <p:cNvPr id="2" name="Заголовок 1"/>
          <p:cNvSpPr>
            <a:spLocks noGrp="1"/>
          </p:cNvSpPr>
          <p:nvPr>
            <p:ph type="ctrTitle"/>
          </p:nvPr>
        </p:nvSpPr>
        <p:spPr>
          <a:xfrm>
            <a:off x="1160891" y="1061686"/>
            <a:ext cx="7323046" cy="3238465"/>
          </a:xfrm>
        </p:spPr>
        <p:txBody>
          <a:bodyPr anchor="t">
            <a:normAutofit/>
          </a:bodyPr>
          <a:lstStyle/>
          <a:p>
            <a:pPr>
              <a:lnSpc>
                <a:spcPct val="90000"/>
              </a:lnSpc>
            </a:pPr>
            <a:r>
              <a:rPr lang="ru-RU" sz="3100" b="1">
                <a:latin typeface="Times New Roman"/>
                <a:cs typeface="Times New Roman"/>
              </a:rPr>
              <a:t>Выполнение вычислений по табличным данным в MS WORD</a:t>
            </a:r>
            <a:endParaRPr lang="ru-RU" sz="3100" b="1"/>
          </a:p>
        </p:txBody>
      </p:sp>
      <p:sp>
        <p:nvSpPr>
          <p:cNvPr id="3" name="Подзаголовок 2"/>
          <p:cNvSpPr>
            <a:spLocks noGrp="1"/>
          </p:cNvSpPr>
          <p:nvPr>
            <p:ph type="subTitle" idx="1"/>
          </p:nvPr>
        </p:nvSpPr>
        <p:spPr>
          <a:xfrm>
            <a:off x="1161143" y="3803644"/>
            <a:ext cx="4157166" cy="2021426"/>
          </a:xfrm>
        </p:spPr>
        <p:txBody>
          <a:bodyPr vert="horz" lIns="91440" tIns="45720" rIns="91440" bIns="45720" rtlCol="0" anchor="b">
            <a:noAutofit/>
          </a:bodyPr>
          <a:lstStyle/>
          <a:p>
            <a:pPr>
              <a:lnSpc>
                <a:spcPct val="90000"/>
              </a:lnSpc>
            </a:pPr>
            <a:r>
              <a:rPr lang="ru-RU" sz="2400" dirty="0">
                <a:latin typeface="Times New Roman"/>
                <a:cs typeface="Times New Roman"/>
              </a:rPr>
              <a:t>Выполнила: студентка 1 курса 113 </a:t>
            </a:r>
            <a:r>
              <a:rPr lang="ru-RU" sz="2400" err="1">
                <a:latin typeface="Times New Roman"/>
                <a:cs typeface="Times New Roman"/>
              </a:rPr>
              <a:t>групппы</a:t>
            </a:r>
            <a:r>
              <a:rPr lang="ru-RU" sz="2400" dirty="0">
                <a:latin typeface="Times New Roman"/>
                <a:cs typeface="Times New Roman"/>
              </a:rPr>
              <a:t> </a:t>
            </a:r>
            <a:r>
              <a:rPr lang="ru-RU" sz="2400" err="1">
                <a:latin typeface="Times New Roman"/>
                <a:cs typeface="Times New Roman"/>
              </a:rPr>
              <a:t>Рубичева</a:t>
            </a:r>
            <a:r>
              <a:rPr lang="ru-RU" sz="2400" dirty="0">
                <a:latin typeface="Times New Roman"/>
                <a:cs typeface="Times New Roman"/>
              </a:rPr>
              <a:t> Юлия Юрьевна</a:t>
            </a:r>
          </a:p>
          <a:p>
            <a:pPr>
              <a:lnSpc>
                <a:spcPct val="90000"/>
              </a:lnSpc>
            </a:pPr>
            <a:r>
              <a:rPr lang="ru-RU" sz="2400" dirty="0">
                <a:latin typeface="Times New Roman"/>
                <a:cs typeface="Times New Roman"/>
              </a:rPr>
              <a:t>Проверила: преподаватель информатики </a:t>
            </a:r>
            <a:r>
              <a:rPr lang="ru-RU" sz="2400" err="1">
                <a:latin typeface="Times New Roman"/>
                <a:cs typeface="Times New Roman"/>
              </a:rPr>
              <a:t>Игай</a:t>
            </a:r>
            <a:r>
              <a:rPr lang="ru-RU" sz="2400" dirty="0">
                <a:latin typeface="Times New Roman"/>
                <a:cs typeface="Times New Roman"/>
              </a:rPr>
              <a:t> Светлана Юрьевна</a:t>
            </a:r>
          </a:p>
        </p:txBody>
      </p:sp>
    </p:spTree>
    <p:extLst>
      <p:ext uri="{BB962C8B-B14F-4D97-AF65-F5344CB8AC3E}">
        <p14:creationId xmlns:p14="http://schemas.microsoft.com/office/powerpoint/2010/main" val="13516515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5D2D844-708E-4EAC-BF72-D7CE20B9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Рисунок 3" descr="2025-09-22_19-22-23">
            <a:extLst>
              <a:ext uri="{FF2B5EF4-FFF2-40B4-BE49-F238E27FC236}">
                <a16:creationId xmlns:a16="http://schemas.microsoft.com/office/drawing/2014/main" id="{CB5094F2-CEEA-2FB0-FF3F-DB3DC841B04B}"/>
              </a:ext>
            </a:extLst>
          </p:cNvPr>
          <p:cNvPicPr>
            <a:picLocks noChangeAspect="1"/>
          </p:cNvPicPr>
          <p:nvPr/>
        </p:nvPicPr>
        <p:blipFill>
          <a:blip r:embed="rId2">
            <a:alphaModFix/>
          </a:blip>
          <a:srcRect t="21723" r="-1" b="-1"/>
          <a:stretch>
            <a:fillRect/>
          </a:stretch>
        </p:blipFill>
        <p:spPr>
          <a:xfrm>
            <a:off x="20" y="10"/>
            <a:ext cx="9655871"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13" name="Freeform: Shape 12">
            <a:extLst>
              <a:ext uri="{FF2B5EF4-FFF2-40B4-BE49-F238E27FC236}">
                <a16:creationId xmlns:a16="http://schemas.microsoft.com/office/drawing/2014/main" id="{BFB227E1-F100-4CF9-9797-1E2001BBE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010DD95F-660C-5BE2-95E7-CBC1771AF4C4}"/>
              </a:ext>
            </a:extLst>
          </p:cNvPr>
          <p:cNvSpPr>
            <a:spLocks noGrp="1"/>
          </p:cNvSpPr>
          <p:nvPr>
            <p:ph type="title"/>
          </p:nvPr>
        </p:nvSpPr>
        <p:spPr>
          <a:xfrm>
            <a:off x="1143001" y="1203866"/>
            <a:ext cx="3813888" cy="1958340"/>
          </a:xfrm>
        </p:spPr>
        <p:txBody>
          <a:bodyPr anchor="t">
            <a:normAutofit/>
          </a:bodyPr>
          <a:lstStyle/>
          <a:p>
            <a:endParaRPr lang="ru-RU">
              <a:solidFill>
                <a:srgbClr val="FFFFFF"/>
              </a:solidFill>
            </a:endParaRPr>
          </a:p>
        </p:txBody>
      </p:sp>
      <p:sp>
        <p:nvSpPr>
          <p:cNvPr id="3" name="Объект 2">
            <a:extLst>
              <a:ext uri="{FF2B5EF4-FFF2-40B4-BE49-F238E27FC236}">
                <a16:creationId xmlns:a16="http://schemas.microsoft.com/office/drawing/2014/main" id="{CE3DA2D9-B395-A5DF-EDFC-67A58B9F7AE6}"/>
              </a:ext>
            </a:extLst>
          </p:cNvPr>
          <p:cNvSpPr>
            <a:spLocks noGrp="1"/>
          </p:cNvSpPr>
          <p:nvPr>
            <p:ph idx="1"/>
          </p:nvPr>
        </p:nvSpPr>
        <p:spPr>
          <a:xfrm>
            <a:off x="7058323" y="2663299"/>
            <a:ext cx="4722163" cy="3111078"/>
          </a:xfrm>
        </p:spPr>
        <p:txBody>
          <a:bodyPr vert="horz" lIns="91440" tIns="45720" rIns="91440" bIns="45720" rtlCol="0" anchor="b">
            <a:normAutofit/>
          </a:bodyPr>
          <a:lstStyle/>
          <a:p>
            <a:pPr marL="0" indent="0" algn="r">
              <a:lnSpc>
                <a:spcPct val="110000"/>
              </a:lnSpc>
              <a:buNone/>
            </a:pPr>
            <a:r>
              <a:rPr lang="ru-RU"/>
              <a:t>Недостатком формул MS Word является отсутствие автоматического обновления результатов при изменении значений аргументов. Для принудительного обновления результатов выделите ячейку с формулой и нажмите клавишу клавиатуры F9 или в контекстном меню выберите команду Обновить поле.</a:t>
            </a:r>
          </a:p>
        </p:txBody>
      </p:sp>
      <p:cxnSp>
        <p:nvCxnSpPr>
          <p:cNvPr id="15" name="Straight Connector 14">
            <a:extLst>
              <a:ext uri="{FF2B5EF4-FFF2-40B4-BE49-F238E27FC236}">
                <a16:creationId xmlns:a16="http://schemas.microsoft.com/office/drawing/2014/main" id="{A06758A3-C4A6-479A-8755-3BEC63142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26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146098-11D5-637B-D9CD-6ADD502A33D2}"/>
              </a:ext>
            </a:extLst>
          </p:cNvPr>
          <p:cNvSpPr>
            <a:spLocks noGrp="1"/>
          </p:cNvSpPr>
          <p:nvPr>
            <p:ph type="title"/>
          </p:nvPr>
        </p:nvSpPr>
        <p:spPr>
          <a:xfrm>
            <a:off x="4073071" y="482864"/>
            <a:ext cx="3029857" cy="1360898"/>
          </a:xfrm>
        </p:spPr>
        <p:txBody>
          <a:bodyPr>
            <a:normAutofit/>
          </a:bodyPr>
          <a:lstStyle/>
          <a:p>
            <a:r>
              <a:rPr lang="ru-RU" b="1" dirty="0">
                <a:latin typeface="Times New Roman"/>
                <a:cs typeface="Times New Roman"/>
              </a:rPr>
              <a:t>Заключение</a:t>
            </a:r>
            <a:endParaRPr lang="ru-RU" dirty="0" err="1"/>
          </a:p>
        </p:txBody>
      </p:sp>
      <p:sp>
        <p:nvSpPr>
          <p:cNvPr id="3" name="Объект 2">
            <a:extLst>
              <a:ext uri="{FF2B5EF4-FFF2-40B4-BE49-F238E27FC236}">
                <a16:creationId xmlns:a16="http://schemas.microsoft.com/office/drawing/2014/main" id="{568A8DA5-32EF-86F5-E7A0-B35374D86D38}"/>
              </a:ext>
            </a:extLst>
          </p:cNvPr>
          <p:cNvSpPr>
            <a:spLocks noGrp="1"/>
          </p:cNvSpPr>
          <p:nvPr>
            <p:ph idx="1"/>
          </p:nvPr>
        </p:nvSpPr>
        <p:spPr/>
        <p:txBody>
          <a:bodyPr vert="horz" lIns="91440" tIns="45720" rIns="91440" bIns="45720" rtlCol="0" anchor="t">
            <a:normAutofit/>
          </a:bodyPr>
          <a:lstStyle/>
          <a:p>
            <a:pPr marL="0" indent="0">
              <a:buNone/>
            </a:pPr>
            <a:r>
              <a:rPr lang="ru-RU"/>
              <a:t>Выполнение вычислений в таблице MS WORD непременно пригодятся Вам в любой работе для создания грамотных документов, не требующих особых усилий. Прайс-лист с таблицей, вычисление расчётов для анализа,  не имеющих большого количества данных и не требующих сложных вычислений - все это возможно сделать без применения более сложной программы MS EXEL. </a:t>
            </a:r>
          </a:p>
        </p:txBody>
      </p:sp>
    </p:spTree>
    <p:extLst>
      <p:ext uri="{BB962C8B-B14F-4D97-AF65-F5344CB8AC3E}">
        <p14:creationId xmlns:p14="http://schemas.microsoft.com/office/powerpoint/2010/main" val="264223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0F2FD5-EB2D-2341-7D09-BDA7C47EAC05}"/>
              </a:ext>
            </a:extLst>
          </p:cNvPr>
          <p:cNvSpPr>
            <a:spLocks noGrp="1"/>
          </p:cNvSpPr>
          <p:nvPr>
            <p:ph type="title"/>
          </p:nvPr>
        </p:nvSpPr>
        <p:spPr>
          <a:xfrm>
            <a:off x="2061576" y="110935"/>
            <a:ext cx="3267205" cy="1360898"/>
          </a:xfrm>
        </p:spPr>
        <p:txBody>
          <a:bodyPr/>
          <a:lstStyle/>
          <a:p>
            <a:r>
              <a:rPr lang="ru-RU" b="1" dirty="0">
                <a:latin typeface="Times New Roman"/>
                <a:cs typeface="Times New Roman"/>
              </a:rPr>
              <a:t>Предисловие</a:t>
            </a:r>
          </a:p>
        </p:txBody>
      </p:sp>
      <p:pic>
        <p:nvPicPr>
          <p:cNvPr id="4" name="Объект 3" descr="Изображение выглядит как текст, Шрифт, логотип, снимок экрана&#10;&#10;Содержимое, созданное искусственным интеллектом, может быть неверным.">
            <a:extLst>
              <a:ext uri="{FF2B5EF4-FFF2-40B4-BE49-F238E27FC236}">
                <a16:creationId xmlns:a16="http://schemas.microsoft.com/office/drawing/2014/main" id="{4F2404E1-B17C-E642-1DCF-399327214D00}"/>
              </a:ext>
            </a:extLst>
          </p:cNvPr>
          <p:cNvPicPr>
            <a:picLocks noGrp="1" noChangeAspect="1"/>
          </p:cNvPicPr>
          <p:nvPr>
            <p:ph idx="1"/>
          </p:nvPr>
        </p:nvPicPr>
        <p:blipFill>
          <a:blip r:embed="rId2"/>
          <a:stretch>
            <a:fillRect/>
          </a:stretch>
        </p:blipFill>
        <p:spPr>
          <a:xfrm>
            <a:off x="1129831" y="2394656"/>
            <a:ext cx="3794584" cy="3567118"/>
          </a:xfrm>
          <a:prstGeom prst="rect">
            <a:avLst/>
          </a:prstGeom>
        </p:spPr>
      </p:pic>
      <p:sp>
        <p:nvSpPr>
          <p:cNvPr id="7" name="TextBox 6">
            <a:extLst>
              <a:ext uri="{FF2B5EF4-FFF2-40B4-BE49-F238E27FC236}">
                <a16:creationId xmlns:a16="http://schemas.microsoft.com/office/drawing/2014/main" id="{F24BC58F-2253-927D-132B-1437CCC9760B}"/>
              </a:ext>
            </a:extLst>
          </p:cNvPr>
          <p:cNvSpPr txBox="1"/>
          <p:nvPr/>
        </p:nvSpPr>
        <p:spPr>
          <a:xfrm>
            <a:off x="6450903" y="1356985"/>
            <a:ext cx="426928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t> На сегодняшний день программа MS Word до сих пор остается самым популярным текстовым редактором, программой для просмотра, создания, форматирования и редактирования текстов статей, деловых бумаг и прочих документов.</a:t>
            </a:r>
          </a:p>
          <a:p>
            <a:endParaRPr lang="ru-RU" dirty="0"/>
          </a:p>
        </p:txBody>
      </p:sp>
      <p:sp>
        <p:nvSpPr>
          <p:cNvPr id="8" name="TextBox 7">
            <a:extLst>
              <a:ext uri="{FF2B5EF4-FFF2-40B4-BE49-F238E27FC236}">
                <a16:creationId xmlns:a16="http://schemas.microsoft.com/office/drawing/2014/main" id="{1987CA19-FA1A-838A-C79E-547BF1B6CEBE}"/>
              </a:ext>
            </a:extLst>
          </p:cNvPr>
          <p:cNvSpPr txBox="1"/>
          <p:nvPr/>
        </p:nvSpPr>
        <p:spPr>
          <a:xfrm>
            <a:off x="6544850" y="3507288"/>
            <a:ext cx="40500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t>Таблицу можно нарисовать или вставить в любом месте документа. Таблица состоит из столбцов и строк. Их размеры могут меняться. В ячейках таблиц можно разместить текст, формулы или графические объекты. А также выполнить вычисления</a:t>
            </a:r>
          </a:p>
        </p:txBody>
      </p:sp>
    </p:spTree>
    <p:extLst>
      <p:ext uri="{BB962C8B-B14F-4D97-AF65-F5344CB8AC3E}">
        <p14:creationId xmlns:p14="http://schemas.microsoft.com/office/powerpoint/2010/main" val="242638903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0F6BBE-366D-B1B6-38EF-EA270C7BFD3C}"/>
              </a:ext>
            </a:extLst>
          </p:cNvPr>
          <p:cNvSpPr>
            <a:spLocks noGrp="1"/>
          </p:cNvSpPr>
          <p:nvPr>
            <p:ph type="title"/>
          </p:nvPr>
        </p:nvSpPr>
        <p:spPr>
          <a:xfrm>
            <a:off x="2113643" y="2078"/>
            <a:ext cx="5424713" cy="1360898"/>
          </a:xfrm>
        </p:spPr>
        <p:txBody>
          <a:bodyPr/>
          <a:lstStyle/>
          <a:p>
            <a:r>
              <a:rPr lang="ru-RU" b="1" dirty="0">
                <a:latin typeface="Times New Roman"/>
                <a:cs typeface="Times New Roman"/>
              </a:rPr>
              <a:t>Оформление таблицы</a:t>
            </a:r>
          </a:p>
        </p:txBody>
      </p:sp>
      <p:sp>
        <p:nvSpPr>
          <p:cNvPr id="3" name="Объект 2">
            <a:extLst>
              <a:ext uri="{FF2B5EF4-FFF2-40B4-BE49-F238E27FC236}">
                <a16:creationId xmlns:a16="http://schemas.microsoft.com/office/drawing/2014/main" id="{28297DB0-519E-DB9C-BDB2-1197A5FD4138}"/>
              </a:ext>
            </a:extLst>
          </p:cNvPr>
          <p:cNvSpPr>
            <a:spLocks noGrp="1"/>
          </p:cNvSpPr>
          <p:nvPr>
            <p:ph idx="1"/>
          </p:nvPr>
        </p:nvSpPr>
        <p:spPr>
          <a:xfrm>
            <a:off x="390071" y="1433955"/>
            <a:ext cx="4553857" cy="3567118"/>
          </a:xfrm>
        </p:spPr>
        <p:txBody>
          <a:bodyPr vert="horz" lIns="91440" tIns="45720" rIns="91440" bIns="45720" rtlCol="0" anchor="t">
            <a:normAutofit fontScale="92500" lnSpcReduction="20000"/>
          </a:bodyPr>
          <a:lstStyle/>
          <a:p>
            <a:pPr marL="0" indent="0">
              <a:buNone/>
            </a:pPr>
            <a:r>
              <a:rPr lang="ru-RU" dirty="0"/>
              <a:t>Для этого кликните курсор в том месте где должна быть таблица. Затем перейдите во вкладку «Вкладка» - «Таблицы». В открывшемся окне выделите нужное количество строк и столбцов таблицы, кликните левой клавишей мышки. Таблица появится в нужном месте. После создания таблицы, отформатировать её можно несколькими способами.</a:t>
            </a:r>
          </a:p>
        </p:txBody>
      </p:sp>
      <p:pic>
        <p:nvPicPr>
          <p:cNvPr id="5" name="Рисунок 4" descr="2025-09-17_22-51-58">
            <a:extLst>
              <a:ext uri="{FF2B5EF4-FFF2-40B4-BE49-F238E27FC236}">
                <a16:creationId xmlns:a16="http://schemas.microsoft.com/office/drawing/2014/main" id="{E1B1EF4F-BA7E-4795-30ED-F1B7C1CE4030}"/>
              </a:ext>
            </a:extLst>
          </p:cNvPr>
          <p:cNvPicPr>
            <a:picLocks noChangeAspect="1"/>
          </p:cNvPicPr>
          <p:nvPr/>
        </p:nvPicPr>
        <p:blipFill>
          <a:blip r:embed="rId2"/>
          <a:stretch>
            <a:fillRect/>
          </a:stretch>
        </p:blipFill>
        <p:spPr>
          <a:xfrm>
            <a:off x="5786437" y="1433285"/>
            <a:ext cx="5953125" cy="4553857"/>
          </a:xfrm>
          <a:prstGeom prst="rect">
            <a:avLst/>
          </a:prstGeom>
        </p:spPr>
      </p:pic>
    </p:spTree>
    <p:extLst>
      <p:ext uri="{BB962C8B-B14F-4D97-AF65-F5344CB8AC3E}">
        <p14:creationId xmlns:p14="http://schemas.microsoft.com/office/powerpoint/2010/main" val="38285483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AA59B0-D84B-301A-88CC-84CFF55B87A9}"/>
              </a:ext>
            </a:extLst>
          </p:cNvPr>
          <p:cNvSpPr>
            <a:spLocks noGrp="1"/>
          </p:cNvSpPr>
          <p:nvPr>
            <p:ph type="title"/>
          </p:nvPr>
        </p:nvSpPr>
        <p:spPr>
          <a:xfrm>
            <a:off x="1143000" y="110935"/>
            <a:ext cx="9905999" cy="1611419"/>
          </a:xfrm>
        </p:spPr>
        <p:txBody>
          <a:bodyPr/>
          <a:lstStyle/>
          <a:p>
            <a:r>
              <a:rPr lang="ru-RU" b="1" dirty="0">
                <a:latin typeface="Times New Roman"/>
                <a:cs typeface="Times New Roman"/>
              </a:rPr>
              <a:t>Использование стилей таблицы для форматирования всей таблицы.</a:t>
            </a:r>
          </a:p>
        </p:txBody>
      </p:sp>
      <p:pic>
        <p:nvPicPr>
          <p:cNvPr id="4" name="Объект 3" descr="2025-09-17_23-23-30">
            <a:extLst>
              <a:ext uri="{FF2B5EF4-FFF2-40B4-BE49-F238E27FC236}">
                <a16:creationId xmlns:a16="http://schemas.microsoft.com/office/drawing/2014/main" id="{CD8BC440-E8E3-0FF7-804D-7328723DF16E}"/>
              </a:ext>
            </a:extLst>
          </p:cNvPr>
          <p:cNvPicPr>
            <a:picLocks noGrp="1" noChangeAspect="1"/>
          </p:cNvPicPr>
          <p:nvPr>
            <p:ph idx="1"/>
          </p:nvPr>
        </p:nvPicPr>
        <p:blipFill>
          <a:blip r:embed="rId2"/>
          <a:stretch>
            <a:fillRect/>
          </a:stretch>
        </p:blipFill>
        <p:spPr>
          <a:xfrm>
            <a:off x="409313" y="1916877"/>
            <a:ext cx="5924550" cy="4251280"/>
          </a:xfrm>
          <a:prstGeom prst="rect">
            <a:avLst/>
          </a:prstGeom>
        </p:spPr>
      </p:pic>
      <p:sp>
        <p:nvSpPr>
          <p:cNvPr id="5" name="TextBox 4">
            <a:extLst>
              <a:ext uri="{FF2B5EF4-FFF2-40B4-BE49-F238E27FC236}">
                <a16:creationId xmlns:a16="http://schemas.microsoft.com/office/drawing/2014/main" id="{E818BC76-13DC-F715-6D9B-783735E29396}"/>
              </a:ext>
            </a:extLst>
          </p:cNvPr>
          <p:cNvSpPr txBox="1"/>
          <p:nvPr/>
        </p:nvSpPr>
        <p:spPr>
          <a:xfrm>
            <a:off x="7160712" y="1920656"/>
            <a:ext cx="3883067"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dirty="0"/>
              <a:t> После создания таблицы можно задать для неё формат при помощи стилей таблицы. Установив указатель мышки на одном из заранее определённых стилей таблицы, можно просмотреть, как будет выглядеть эта таблица в готовом виде. </a:t>
            </a:r>
          </a:p>
          <a:p>
            <a:endParaRPr lang="ru-RU" dirty="0"/>
          </a:p>
        </p:txBody>
      </p:sp>
    </p:spTree>
    <p:extLst>
      <p:ext uri="{BB962C8B-B14F-4D97-AF65-F5344CB8AC3E}">
        <p14:creationId xmlns:p14="http://schemas.microsoft.com/office/powerpoint/2010/main" val="79250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327AB4C5-0719-4E35-87CD-199EB59E3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556136B-F847-4828-9D7C-3A2F2118B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8203" y="-4"/>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AC3B7FA5-C59E-9109-5D50-13D0320156F0}"/>
              </a:ext>
            </a:extLst>
          </p:cNvPr>
          <p:cNvSpPr>
            <a:spLocks noGrp="1"/>
          </p:cNvSpPr>
          <p:nvPr>
            <p:ph type="title"/>
          </p:nvPr>
        </p:nvSpPr>
        <p:spPr>
          <a:xfrm>
            <a:off x="381001" y="252085"/>
            <a:ext cx="3965840" cy="1455911"/>
          </a:xfrm>
        </p:spPr>
        <p:txBody>
          <a:bodyPr anchor="t">
            <a:normAutofit/>
          </a:bodyPr>
          <a:lstStyle/>
          <a:p>
            <a:r>
              <a:rPr lang="ru-RU" b="1" dirty="0">
                <a:latin typeface="Times New Roman"/>
                <a:cs typeface="Times New Roman"/>
              </a:rPr>
              <a:t>Вычисления в таблицах</a:t>
            </a:r>
          </a:p>
        </p:txBody>
      </p:sp>
      <p:pic>
        <p:nvPicPr>
          <p:cNvPr id="4" name="Объект 3" descr="2025-09-22_18-35-01">
            <a:extLst>
              <a:ext uri="{FF2B5EF4-FFF2-40B4-BE49-F238E27FC236}">
                <a16:creationId xmlns:a16="http://schemas.microsoft.com/office/drawing/2014/main" id="{0163E15B-5C6A-0C52-1289-6C732AFDD5CE}"/>
              </a:ext>
            </a:extLst>
          </p:cNvPr>
          <p:cNvPicPr>
            <a:picLocks noChangeAspect="1"/>
          </p:cNvPicPr>
          <p:nvPr/>
        </p:nvPicPr>
        <p:blipFill>
          <a:blip r:embed="rId2"/>
          <a:stretch>
            <a:fillRect/>
          </a:stretch>
        </p:blipFill>
        <p:spPr>
          <a:xfrm>
            <a:off x="380441" y="4395429"/>
            <a:ext cx="10574613" cy="1774664"/>
          </a:xfrm>
          <a:prstGeom prst="rect">
            <a:avLst/>
          </a:prstGeom>
        </p:spPr>
      </p:pic>
      <p:sp>
        <p:nvSpPr>
          <p:cNvPr id="16" name="Content Placeholder 7">
            <a:extLst>
              <a:ext uri="{FF2B5EF4-FFF2-40B4-BE49-F238E27FC236}">
                <a16:creationId xmlns:a16="http://schemas.microsoft.com/office/drawing/2014/main" id="{8315B657-0E2D-65F0-31FF-CBCF98D787ED}"/>
              </a:ext>
            </a:extLst>
          </p:cNvPr>
          <p:cNvSpPr>
            <a:spLocks noGrp="1"/>
          </p:cNvSpPr>
          <p:nvPr>
            <p:ph idx="1"/>
          </p:nvPr>
        </p:nvSpPr>
        <p:spPr>
          <a:xfrm>
            <a:off x="563672" y="2161165"/>
            <a:ext cx="10380945" cy="2008960"/>
          </a:xfrm>
        </p:spPr>
        <p:txBody>
          <a:bodyPr anchor="b">
            <a:normAutofit fontScale="85000" lnSpcReduction="10000"/>
          </a:bodyPr>
          <a:lstStyle/>
          <a:p>
            <a:pPr marL="0" indent="0">
              <a:lnSpc>
                <a:spcPct val="110000"/>
              </a:lnSpc>
              <a:buNone/>
            </a:pPr>
            <a:r>
              <a:rPr lang="en-US" dirty="0" err="1"/>
              <a:t>Для</a:t>
            </a:r>
            <a:r>
              <a:rPr lang="en-US" dirty="0"/>
              <a:t> </a:t>
            </a:r>
            <a:r>
              <a:rPr lang="en-US" dirty="0" err="1"/>
              <a:t>того</a:t>
            </a:r>
            <a:r>
              <a:rPr lang="en-US" dirty="0"/>
              <a:t>, </a:t>
            </a:r>
            <a:r>
              <a:rPr lang="en-US" dirty="0" err="1"/>
              <a:t>чтобы</a:t>
            </a:r>
            <a:r>
              <a:rPr lang="en-US" dirty="0"/>
              <a:t> </a:t>
            </a:r>
            <a:r>
              <a:rPr lang="en-US" dirty="0" err="1"/>
              <a:t>выполнить</a:t>
            </a:r>
            <a:r>
              <a:rPr lang="en-US" dirty="0"/>
              <a:t> </a:t>
            </a:r>
            <a:r>
              <a:rPr lang="en-US" dirty="0" err="1"/>
              <a:t>несложное</a:t>
            </a:r>
            <a:r>
              <a:rPr lang="en-US" dirty="0"/>
              <a:t> </a:t>
            </a:r>
            <a:r>
              <a:rPr lang="en-US" dirty="0" err="1"/>
              <a:t>вычисление</a:t>
            </a:r>
            <a:r>
              <a:rPr lang="en-US" dirty="0"/>
              <a:t> в </a:t>
            </a:r>
            <a:r>
              <a:rPr lang="en-US" dirty="0" err="1"/>
              <a:t>таблице</a:t>
            </a:r>
            <a:r>
              <a:rPr lang="en-US" dirty="0"/>
              <a:t> Word, </a:t>
            </a:r>
            <a:r>
              <a:rPr lang="en-US" dirty="0" err="1"/>
              <a:t>необходимо</a:t>
            </a:r>
            <a:r>
              <a:rPr lang="en-US" dirty="0"/>
              <a:t> </a:t>
            </a:r>
            <a:r>
              <a:rPr lang="en-US" dirty="0" err="1"/>
              <a:t>произвести</a:t>
            </a:r>
            <a:r>
              <a:rPr lang="en-US" dirty="0"/>
              <a:t> </a:t>
            </a:r>
            <a:r>
              <a:rPr lang="en-US" dirty="0" err="1"/>
              <a:t>это</a:t>
            </a:r>
            <a:r>
              <a:rPr lang="en-US" dirty="0"/>
              <a:t> с </a:t>
            </a:r>
            <a:r>
              <a:rPr lang="en-US" dirty="0" err="1"/>
              <a:t>использованием</a:t>
            </a:r>
            <a:r>
              <a:rPr lang="en-US" dirty="0"/>
              <a:t> </a:t>
            </a:r>
            <a:r>
              <a:rPr lang="en-US" dirty="0" err="1"/>
              <a:t>формул</a:t>
            </a:r>
            <a:r>
              <a:rPr lang="en-US" dirty="0"/>
              <a:t>. </a:t>
            </a:r>
            <a:endParaRPr lang="ru-RU" dirty="0"/>
          </a:p>
          <a:p>
            <a:pPr marL="0" indent="0">
              <a:lnSpc>
                <a:spcPct val="110000"/>
              </a:lnSpc>
              <a:buNone/>
            </a:pPr>
            <a:r>
              <a:rPr lang="en-US" dirty="0" err="1"/>
              <a:t>Для</a:t>
            </a:r>
            <a:r>
              <a:rPr lang="en-US" dirty="0"/>
              <a:t> </a:t>
            </a:r>
            <a:r>
              <a:rPr lang="en-US" dirty="0" err="1"/>
              <a:t>этого</a:t>
            </a:r>
            <a:r>
              <a:rPr lang="en-US" dirty="0"/>
              <a:t> в </a:t>
            </a:r>
            <a:r>
              <a:rPr lang="en-US" dirty="0" err="1"/>
              <a:t>ячейку</a:t>
            </a:r>
            <a:r>
              <a:rPr lang="en-US" dirty="0"/>
              <a:t>, в </a:t>
            </a:r>
            <a:r>
              <a:rPr lang="en-US" dirty="0" err="1"/>
              <a:t>которой</a:t>
            </a:r>
            <a:r>
              <a:rPr lang="en-US" dirty="0"/>
              <a:t> </a:t>
            </a:r>
            <a:r>
              <a:rPr lang="en-US" dirty="0" err="1"/>
              <a:t>требуется</a:t>
            </a:r>
            <a:r>
              <a:rPr lang="en-US" dirty="0"/>
              <a:t> </a:t>
            </a:r>
            <a:r>
              <a:rPr lang="en-US" dirty="0" err="1"/>
              <a:t>получить</a:t>
            </a:r>
            <a:r>
              <a:rPr lang="en-US" dirty="0"/>
              <a:t> </a:t>
            </a:r>
            <a:r>
              <a:rPr lang="en-US" dirty="0" err="1"/>
              <a:t>результат</a:t>
            </a:r>
            <a:r>
              <a:rPr lang="en-US" dirty="0"/>
              <a:t> </a:t>
            </a:r>
            <a:r>
              <a:rPr lang="en-US" dirty="0" err="1"/>
              <a:t>вычисления</a:t>
            </a:r>
            <a:r>
              <a:rPr lang="en-US" dirty="0"/>
              <a:t>, </a:t>
            </a:r>
            <a:r>
              <a:rPr lang="en-US" dirty="0" err="1"/>
              <a:t>следует</a:t>
            </a:r>
            <a:r>
              <a:rPr lang="en-US" dirty="0"/>
              <a:t> </a:t>
            </a:r>
            <a:r>
              <a:rPr lang="en-US" dirty="0" err="1"/>
              <a:t>установить</a:t>
            </a:r>
            <a:r>
              <a:rPr lang="en-US" dirty="0"/>
              <a:t> </a:t>
            </a:r>
            <a:r>
              <a:rPr lang="en-US" dirty="0" err="1"/>
              <a:t>курсор</a:t>
            </a:r>
            <a:r>
              <a:rPr lang="en-US" dirty="0"/>
              <a:t>. </a:t>
            </a:r>
            <a:r>
              <a:rPr lang="en-US" dirty="0" err="1"/>
              <a:t>Во</a:t>
            </a:r>
            <a:r>
              <a:rPr lang="en-US" dirty="0"/>
              <a:t> </a:t>
            </a:r>
            <a:r>
              <a:rPr lang="en-US" dirty="0" err="1"/>
              <a:t>вкладке</a:t>
            </a:r>
            <a:r>
              <a:rPr lang="en-US" dirty="0"/>
              <a:t> </a:t>
            </a:r>
            <a:r>
              <a:rPr lang="en-US" dirty="0" err="1"/>
              <a:t>Макет</a:t>
            </a:r>
            <a:r>
              <a:rPr lang="en-US" dirty="0"/>
              <a:t> в </a:t>
            </a:r>
            <a:r>
              <a:rPr lang="en-US" dirty="0" err="1"/>
              <a:t>группе</a:t>
            </a:r>
            <a:r>
              <a:rPr lang="en-US" dirty="0"/>
              <a:t> </a:t>
            </a:r>
            <a:r>
              <a:rPr lang="en-US" dirty="0" err="1"/>
              <a:t>Данные</a:t>
            </a:r>
            <a:r>
              <a:rPr lang="en-US" dirty="0"/>
              <a:t> </a:t>
            </a:r>
            <a:r>
              <a:rPr lang="en-US" dirty="0" err="1"/>
              <a:t>нажмите</a:t>
            </a:r>
            <a:r>
              <a:rPr lang="en-US" dirty="0"/>
              <a:t> </a:t>
            </a:r>
            <a:r>
              <a:rPr lang="en-US" dirty="0" err="1"/>
              <a:t>кнопку</a:t>
            </a:r>
            <a:r>
              <a:rPr lang="en-US" dirty="0"/>
              <a:t> </a:t>
            </a:r>
            <a:r>
              <a:rPr lang="en-US" dirty="0" err="1"/>
              <a:t>Формула</a:t>
            </a:r>
            <a:r>
              <a:rPr lang="en-US" dirty="0"/>
              <a:t>. </a:t>
            </a:r>
            <a:r>
              <a:rPr lang="en-US" dirty="0" err="1"/>
              <a:t>Если</a:t>
            </a:r>
            <a:r>
              <a:rPr lang="en-US" dirty="0"/>
              <a:t> </a:t>
            </a:r>
            <a:r>
              <a:rPr lang="en-US" dirty="0" err="1"/>
              <a:t>эта</a:t>
            </a:r>
            <a:r>
              <a:rPr lang="en-US" dirty="0"/>
              <a:t> </a:t>
            </a:r>
            <a:r>
              <a:rPr lang="en-US" dirty="0" err="1"/>
              <a:t>кнопка</a:t>
            </a:r>
            <a:r>
              <a:rPr lang="en-US" dirty="0"/>
              <a:t> </a:t>
            </a:r>
            <a:r>
              <a:rPr lang="en-US" dirty="0" err="1"/>
              <a:t>не</a:t>
            </a:r>
            <a:r>
              <a:rPr lang="en-US" dirty="0"/>
              <a:t> </a:t>
            </a:r>
            <a:r>
              <a:rPr lang="en-US" dirty="0" err="1"/>
              <a:t>отображается</a:t>
            </a:r>
            <a:r>
              <a:rPr lang="en-US" dirty="0"/>
              <a:t>, </a:t>
            </a:r>
            <a:r>
              <a:rPr lang="en-US" dirty="0" err="1"/>
              <a:t>щёлкните</a:t>
            </a:r>
            <a:r>
              <a:rPr lang="en-US" dirty="0"/>
              <a:t> </a:t>
            </a:r>
            <a:r>
              <a:rPr lang="en-US" dirty="0" err="1"/>
              <a:t>по</a:t>
            </a:r>
            <a:r>
              <a:rPr lang="en-US" dirty="0"/>
              <a:t> </a:t>
            </a:r>
            <a:r>
              <a:rPr lang="en-US" dirty="0" err="1"/>
              <a:t>стрелке</a:t>
            </a:r>
            <a:r>
              <a:rPr lang="en-US" dirty="0"/>
              <a:t> </a:t>
            </a:r>
            <a:r>
              <a:rPr lang="en-US" dirty="0" err="1"/>
              <a:t>кнопки</a:t>
            </a:r>
            <a:r>
              <a:rPr lang="en-US" dirty="0"/>
              <a:t> </a:t>
            </a:r>
            <a:r>
              <a:rPr lang="en-US" dirty="0" err="1"/>
              <a:t>Данные</a:t>
            </a:r>
            <a:r>
              <a:rPr lang="en-US" dirty="0"/>
              <a:t> и, </a:t>
            </a:r>
            <a:r>
              <a:rPr lang="en-US" dirty="0" err="1"/>
              <a:t>после</a:t>
            </a:r>
            <a:r>
              <a:rPr lang="en-US" dirty="0"/>
              <a:t> </a:t>
            </a:r>
            <a:r>
              <a:rPr lang="en-US" dirty="0" err="1"/>
              <a:t>отображения</a:t>
            </a:r>
            <a:r>
              <a:rPr lang="en-US" dirty="0"/>
              <a:t> </a:t>
            </a:r>
            <a:r>
              <a:rPr lang="en-US" dirty="0" err="1"/>
              <a:t>кнопки</a:t>
            </a:r>
            <a:r>
              <a:rPr lang="en-US" dirty="0"/>
              <a:t>, </a:t>
            </a:r>
            <a:r>
              <a:rPr lang="en-US" dirty="0" err="1"/>
              <a:t>нажмите</a:t>
            </a:r>
            <a:r>
              <a:rPr lang="en-US" dirty="0"/>
              <a:t> </a:t>
            </a:r>
            <a:r>
              <a:rPr lang="en-US" dirty="0" err="1"/>
              <a:t>её</a:t>
            </a:r>
            <a:endParaRPr lang="en-US" dirty="0"/>
          </a:p>
          <a:p>
            <a:pPr algn="r"/>
            <a:endParaRPr lang="en-US" dirty="0"/>
          </a:p>
        </p:txBody>
      </p:sp>
      <p:cxnSp>
        <p:nvCxnSpPr>
          <p:cNvPr id="15" name="Straight Connector 14">
            <a:extLst>
              <a:ext uri="{FF2B5EF4-FFF2-40B4-BE49-F238E27FC236}">
                <a16:creationId xmlns:a16="http://schemas.microsoft.com/office/drawing/2014/main" id="{8D997AC9-EE0E-4715-BB2E-3B72C08A9D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79579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4DE524F2-C7AF-4466-BA99-09C19DE0D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Объект 3" descr="2025-09-22_18-46-53">
            <a:extLst>
              <a:ext uri="{FF2B5EF4-FFF2-40B4-BE49-F238E27FC236}">
                <a16:creationId xmlns:a16="http://schemas.microsoft.com/office/drawing/2014/main" id="{A3B34316-4610-E26E-07E5-060B94931B1B}"/>
              </a:ext>
            </a:extLst>
          </p:cNvPr>
          <p:cNvPicPr>
            <a:picLocks noGrp="1" noChangeAspect="1"/>
          </p:cNvPicPr>
          <p:nvPr>
            <p:ph idx="1"/>
          </p:nvPr>
        </p:nvPicPr>
        <p:blipFill>
          <a:blip r:embed="rId2"/>
          <a:srcRect b="1316"/>
          <a:stretch>
            <a:fillRect/>
          </a:stretch>
        </p:blipFill>
        <p:spPr>
          <a:xfrm>
            <a:off x="-2" y="-2"/>
            <a:ext cx="12192002" cy="6858001"/>
          </a:xfrm>
          <a:prstGeom prst="rect">
            <a:avLst/>
          </a:prstGeom>
        </p:spPr>
      </p:pic>
      <p:sp>
        <p:nvSpPr>
          <p:cNvPr id="15" name="Freeform: Shape 14">
            <a:extLst>
              <a:ext uri="{FF2B5EF4-FFF2-40B4-BE49-F238E27FC236}">
                <a16:creationId xmlns:a16="http://schemas.microsoft.com/office/drawing/2014/main" id="{F391DB8F-CD1E-4B48-81D6-9781BA3F4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3268" y="-1"/>
            <a:ext cx="9098732" cy="6858000"/>
          </a:xfrm>
          <a:custGeom>
            <a:avLst/>
            <a:gdLst>
              <a:gd name="connsiteX0" fmla="*/ 6010592 w 9098732"/>
              <a:gd name="connsiteY0" fmla="*/ 0 h 6858000"/>
              <a:gd name="connsiteX1" fmla="*/ 6873692 w 9098732"/>
              <a:gd name="connsiteY1" fmla="*/ 0 h 6858000"/>
              <a:gd name="connsiteX2" fmla="*/ 6873692 w 9098732"/>
              <a:gd name="connsiteY2" fmla="*/ 1553955 h 6858000"/>
              <a:gd name="connsiteX3" fmla="*/ 8235629 w 9098732"/>
              <a:gd name="connsiteY3" fmla="*/ 4 h 6858000"/>
              <a:gd name="connsiteX4" fmla="*/ 8235630 w 9098732"/>
              <a:gd name="connsiteY4" fmla="*/ 2 h 6858000"/>
              <a:gd name="connsiteX5" fmla="*/ 8235632 w 9098732"/>
              <a:gd name="connsiteY5" fmla="*/ 0 h 6858000"/>
              <a:gd name="connsiteX6" fmla="*/ 9098732 w 9098732"/>
              <a:gd name="connsiteY6" fmla="*/ 0 h 6858000"/>
              <a:gd name="connsiteX7" fmla="*/ 9098732 w 9098732"/>
              <a:gd name="connsiteY7" fmla="*/ 6858000 h 6858000"/>
              <a:gd name="connsiteX8" fmla="*/ 6873692 w 9098732"/>
              <a:gd name="connsiteY8" fmla="*/ 6858000 h 6858000"/>
              <a:gd name="connsiteX9" fmla="*/ 2225040 w 9098732"/>
              <a:gd name="connsiteY9" fmla="*/ 6858000 h 6858000"/>
              <a:gd name="connsiteX10" fmla="*/ 0 w 9098732"/>
              <a:gd name="connsiteY10" fmla="*/ 6858000 h 6858000"/>
              <a:gd name="connsiteX11" fmla="*/ 6010589 w 9098732"/>
              <a:gd name="connsiteY11" fmla="*/ 4 h 6858000"/>
              <a:gd name="connsiteX12" fmla="*/ 6010590 w 9098732"/>
              <a:gd name="connsiteY12" fmla="*/ 2 h 6858000"/>
              <a:gd name="connsiteX0" fmla="*/ 6010592 w 9098732"/>
              <a:gd name="connsiteY0" fmla="*/ 0 h 6858000"/>
              <a:gd name="connsiteX1" fmla="*/ 6873692 w 9098732"/>
              <a:gd name="connsiteY1" fmla="*/ 0 h 6858000"/>
              <a:gd name="connsiteX2" fmla="*/ 8235629 w 9098732"/>
              <a:gd name="connsiteY2" fmla="*/ 4 h 6858000"/>
              <a:gd name="connsiteX3" fmla="*/ 8235630 w 9098732"/>
              <a:gd name="connsiteY3" fmla="*/ 2 h 6858000"/>
              <a:gd name="connsiteX4" fmla="*/ 8235632 w 9098732"/>
              <a:gd name="connsiteY4" fmla="*/ 0 h 6858000"/>
              <a:gd name="connsiteX5" fmla="*/ 9098732 w 9098732"/>
              <a:gd name="connsiteY5" fmla="*/ 0 h 6858000"/>
              <a:gd name="connsiteX6" fmla="*/ 9098732 w 9098732"/>
              <a:gd name="connsiteY6" fmla="*/ 6858000 h 6858000"/>
              <a:gd name="connsiteX7" fmla="*/ 6873692 w 9098732"/>
              <a:gd name="connsiteY7" fmla="*/ 6858000 h 6858000"/>
              <a:gd name="connsiteX8" fmla="*/ 2225040 w 9098732"/>
              <a:gd name="connsiteY8" fmla="*/ 6858000 h 6858000"/>
              <a:gd name="connsiteX9" fmla="*/ 0 w 9098732"/>
              <a:gd name="connsiteY9" fmla="*/ 6858000 h 6858000"/>
              <a:gd name="connsiteX10" fmla="*/ 6010589 w 9098732"/>
              <a:gd name="connsiteY10" fmla="*/ 4 h 6858000"/>
              <a:gd name="connsiteX11" fmla="*/ 6010590 w 9098732"/>
              <a:gd name="connsiteY11" fmla="*/ 2 h 6858000"/>
              <a:gd name="connsiteX12" fmla="*/ 6010592 w 9098732"/>
              <a:gd name="connsiteY12" fmla="*/ 0 h 6858000"/>
              <a:gd name="connsiteX0" fmla="*/ 6010592 w 9098732"/>
              <a:gd name="connsiteY0" fmla="*/ 0 h 6858000"/>
              <a:gd name="connsiteX1" fmla="*/ 8235629 w 9098732"/>
              <a:gd name="connsiteY1" fmla="*/ 4 h 6858000"/>
              <a:gd name="connsiteX2" fmla="*/ 8235630 w 9098732"/>
              <a:gd name="connsiteY2" fmla="*/ 2 h 6858000"/>
              <a:gd name="connsiteX3" fmla="*/ 8235632 w 9098732"/>
              <a:gd name="connsiteY3" fmla="*/ 0 h 6858000"/>
              <a:gd name="connsiteX4" fmla="*/ 9098732 w 9098732"/>
              <a:gd name="connsiteY4" fmla="*/ 0 h 6858000"/>
              <a:gd name="connsiteX5" fmla="*/ 9098732 w 9098732"/>
              <a:gd name="connsiteY5" fmla="*/ 6858000 h 6858000"/>
              <a:gd name="connsiteX6" fmla="*/ 6873692 w 9098732"/>
              <a:gd name="connsiteY6" fmla="*/ 6858000 h 6858000"/>
              <a:gd name="connsiteX7" fmla="*/ 2225040 w 9098732"/>
              <a:gd name="connsiteY7" fmla="*/ 6858000 h 6858000"/>
              <a:gd name="connsiteX8" fmla="*/ 0 w 9098732"/>
              <a:gd name="connsiteY8" fmla="*/ 6858000 h 6858000"/>
              <a:gd name="connsiteX9" fmla="*/ 6010589 w 9098732"/>
              <a:gd name="connsiteY9" fmla="*/ 4 h 6858000"/>
              <a:gd name="connsiteX10" fmla="*/ 6010590 w 9098732"/>
              <a:gd name="connsiteY10" fmla="*/ 2 h 6858000"/>
              <a:gd name="connsiteX11" fmla="*/ 6010592 w 9098732"/>
              <a:gd name="connsiteY11"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6873692 w 9098732"/>
              <a:gd name="connsiteY5" fmla="*/ 6858000 h 6858000"/>
              <a:gd name="connsiteX6" fmla="*/ 2225040 w 9098732"/>
              <a:gd name="connsiteY6" fmla="*/ 6858000 h 6858000"/>
              <a:gd name="connsiteX7" fmla="*/ 0 w 9098732"/>
              <a:gd name="connsiteY7" fmla="*/ 6858000 h 6858000"/>
              <a:gd name="connsiteX8" fmla="*/ 6010589 w 9098732"/>
              <a:gd name="connsiteY8" fmla="*/ 4 h 6858000"/>
              <a:gd name="connsiteX9" fmla="*/ 6010590 w 9098732"/>
              <a:gd name="connsiteY9" fmla="*/ 2 h 6858000"/>
              <a:gd name="connsiteX10" fmla="*/ 6010592 w 9098732"/>
              <a:gd name="connsiteY10"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2225040 w 9098732"/>
              <a:gd name="connsiteY5" fmla="*/ 6858000 h 6858000"/>
              <a:gd name="connsiteX6" fmla="*/ 0 w 9098732"/>
              <a:gd name="connsiteY6" fmla="*/ 6858000 h 6858000"/>
              <a:gd name="connsiteX7" fmla="*/ 6010589 w 9098732"/>
              <a:gd name="connsiteY7" fmla="*/ 4 h 6858000"/>
              <a:gd name="connsiteX8" fmla="*/ 6010590 w 9098732"/>
              <a:gd name="connsiteY8" fmla="*/ 2 h 6858000"/>
              <a:gd name="connsiteX9" fmla="*/ 6010592 w 9098732"/>
              <a:gd name="connsiteY9" fmla="*/ 0 h 6858000"/>
              <a:gd name="connsiteX0" fmla="*/ 6010592 w 9098732"/>
              <a:gd name="connsiteY0" fmla="*/ 0 h 6858000"/>
              <a:gd name="connsiteX1" fmla="*/ 8235629 w 9098732"/>
              <a:gd name="connsiteY1" fmla="*/ 4 h 6858000"/>
              <a:gd name="connsiteX2" fmla="*/ 8235630 w 9098732"/>
              <a:gd name="connsiteY2" fmla="*/ 2 h 6858000"/>
              <a:gd name="connsiteX3" fmla="*/ 9098732 w 9098732"/>
              <a:gd name="connsiteY3" fmla="*/ 0 h 6858000"/>
              <a:gd name="connsiteX4" fmla="*/ 9098732 w 9098732"/>
              <a:gd name="connsiteY4" fmla="*/ 6858000 h 6858000"/>
              <a:gd name="connsiteX5" fmla="*/ 0 w 9098732"/>
              <a:gd name="connsiteY5" fmla="*/ 6858000 h 6858000"/>
              <a:gd name="connsiteX6" fmla="*/ 6010589 w 9098732"/>
              <a:gd name="connsiteY6" fmla="*/ 4 h 6858000"/>
              <a:gd name="connsiteX7" fmla="*/ 6010590 w 9098732"/>
              <a:gd name="connsiteY7" fmla="*/ 2 h 6858000"/>
              <a:gd name="connsiteX8" fmla="*/ 6010592 w 9098732"/>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lnTo>
                  <a:pt x="6010592" y="0"/>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919F28BD-0CB1-ABA2-4549-C82C138077CB}"/>
              </a:ext>
            </a:extLst>
          </p:cNvPr>
          <p:cNvSpPr>
            <a:spLocks noGrp="1"/>
          </p:cNvSpPr>
          <p:nvPr>
            <p:ph type="title"/>
          </p:nvPr>
        </p:nvSpPr>
        <p:spPr>
          <a:xfrm>
            <a:off x="5615836" y="4036057"/>
            <a:ext cx="6278670" cy="1438854"/>
          </a:xfrm>
        </p:spPr>
        <p:txBody>
          <a:bodyPr vert="horz" lIns="91440" tIns="45720" rIns="91440" bIns="45720" rtlCol="0" anchor="b">
            <a:normAutofit/>
          </a:bodyPr>
          <a:lstStyle/>
          <a:p>
            <a:pPr>
              <a:lnSpc>
                <a:spcPct val="90000"/>
              </a:lnSpc>
            </a:pPr>
            <a:r>
              <a:rPr lang="en-US" sz="1600" spc="300" dirty="0">
                <a:solidFill>
                  <a:srgbClr val="FFFFFF"/>
                </a:solidFill>
                <a:latin typeface="Times New Roman"/>
                <a:cs typeface="Times New Roman"/>
              </a:rPr>
              <a:t>В </a:t>
            </a:r>
            <a:r>
              <a:rPr lang="en-US" sz="1600" spc="300" err="1">
                <a:solidFill>
                  <a:srgbClr val="FFFFFF"/>
                </a:solidFill>
                <a:latin typeface="Times New Roman"/>
                <a:cs typeface="Times New Roman"/>
              </a:rPr>
              <a:t>окне</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формула</a:t>
            </a:r>
            <a:r>
              <a:rPr lang="en-US" sz="1600" spc="300" dirty="0">
                <a:solidFill>
                  <a:srgbClr val="FFFFFF"/>
                </a:solidFill>
                <a:latin typeface="Times New Roman"/>
                <a:cs typeface="Times New Roman"/>
              </a:rPr>
              <a:t> в </a:t>
            </a:r>
            <a:r>
              <a:rPr lang="en-US" sz="1600" spc="300" err="1">
                <a:solidFill>
                  <a:srgbClr val="FFFFFF"/>
                </a:solidFill>
                <a:latin typeface="Times New Roman"/>
                <a:cs typeface="Times New Roman"/>
              </a:rPr>
              <a:t>поле</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формула</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введите</a:t>
            </a:r>
            <a:r>
              <a:rPr lang="en-US" sz="1600" spc="300" dirty="0">
                <a:solidFill>
                  <a:srgbClr val="FFFFFF"/>
                </a:solidFill>
                <a:latin typeface="Times New Roman"/>
                <a:cs typeface="Times New Roman"/>
              </a:rPr>
              <a:t> </a:t>
            </a:r>
            <a:br>
              <a:rPr lang="en-US" sz="1600" spc="300" dirty="0">
                <a:latin typeface="Times New Roman"/>
                <a:cs typeface="Times New Roman"/>
              </a:rPr>
            </a:br>
            <a:r>
              <a:rPr lang="en-US" sz="1600" spc="300" err="1">
                <a:solidFill>
                  <a:srgbClr val="FFFFFF"/>
                </a:solidFill>
                <a:latin typeface="Times New Roman"/>
                <a:cs typeface="Times New Roman"/>
              </a:rPr>
              <a:t>формулу</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Формула</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начинается</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со</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знака</a:t>
            </a:r>
            <a:r>
              <a:rPr lang="en-US" sz="1600" spc="300" dirty="0">
                <a:solidFill>
                  <a:srgbClr val="FFFFFF"/>
                </a:solidFill>
                <a:latin typeface="Times New Roman"/>
                <a:cs typeface="Times New Roman"/>
              </a:rPr>
              <a:t> = (</a:t>
            </a:r>
            <a:r>
              <a:rPr lang="en-US" sz="1600" spc="300" err="1">
                <a:solidFill>
                  <a:srgbClr val="FFFFFF"/>
                </a:solidFill>
                <a:latin typeface="Times New Roman"/>
                <a:cs typeface="Times New Roman"/>
              </a:rPr>
              <a:t>равно</a:t>
            </a:r>
            <a:r>
              <a:rPr lang="en-US" sz="1600" spc="300" dirty="0">
                <a:solidFill>
                  <a:srgbClr val="FFFFFF"/>
                </a:solidFill>
                <a:latin typeface="Times New Roman"/>
                <a:cs typeface="Times New Roman"/>
              </a:rPr>
              <a:t>) и </a:t>
            </a:r>
            <a:r>
              <a:rPr lang="en-US" sz="1600" spc="300" err="1">
                <a:solidFill>
                  <a:srgbClr val="FFFFFF"/>
                </a:solidFill>
                <a:latin typeface="Times New Roman"/>
                <a:cs typeface="Times New Roman"/>
              </a:rPr>
              <a:t>может</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содержать</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адреса</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ячеек</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операторов</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знаки</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действий</a:t>
            </a:r>
            <a:r>
              <a:rPr lang="en-US" sz="1600" spc="300" dirty="0">
                <a:solidFill>
                  <a:srgbClr val="FFFFFF"/>
                </a:solidFill>
                <a:latin typeface="Times New Roman"/>
                <a:cs typeface="Times New Roman"/>
              </a:rPr>
              <a:t>) и </a:t>
            </a:r>
            <a:r>
              <a:rPr lang="en-US" sz="1600" spc="300" err="1">
                <a:solidFill>
                  <a:srgbClr val="FFFFFF"/>
                </a:solidFill>
                <a:latin typeface="Times New Roman"/>
                <a:cs typeface="Times New Roman"/>
              </a:rPr>
              <a:t>функции</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При</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желании</a:t>
            </a:r>
            <a:r>
              <a:rPr lang="en-US" sz="1600" spc="300" dirty="0">
                <a:solidFill>
                  <a:srgbClr val="FFFFFF"/>
                </a:solidFill>
                <a:latin typeface="Times New Roman"/>
                <a:cs typeface="Times New Roman"/>
              </a:rPr>
              <a:t> в </a:t>
            </a:r>
            <a:r>
              <a:rPr lang="en-US" sz="1600" spc="300" err="1">
                <a:solidFill>
                  <a:srgbClr val="FFFFFF"/>
                </a:solidFill>
                <a:latin typeface="Times New Roman"/>
                <a:cs typeface="Times New Roman"/>
              </a:rPr>
              <a:t>списке</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поля</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формат</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числа</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можно</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выбрать</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числовой</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результат</a:t>
            </a:r>
            <a:r>
              <a:rPr lang="en-US" sz="1600" spc="300" dirty="0">
                <a:solidFill>
                  <a:srgbClr val="FFFFFF"/>
                </a:solidFill>
                <a:latin typeface="Times New Roman"/>
                <a:cs typeface="Times New Roman"/>
              </a:rPr>
              <a:t> </a:t>
            </a:r>
            <a:r>
              <a:rPr lang="en-US" sz="1600" spc="300" err="1">
                <a:solidFill>
                  <a:srgbClr val="FFFFFF"/>
                </a:solidFill>
                <a:latin typeface="Times New Roman"/>
                <a:cs typeface="Times New Roman"/>
              </a:rPr>
              <a:t>вычисления</a:t>
            </a:r>
            <a:endParaRPr lang="en-US" sz="1600" spc="300">
              <a:solidFill>
                <a:srgbClr val="FFFFFF"/>
              </a:solidFill>
              <a:latin typeface="Times New Roman"/>
              <a:cs typeface="Times New Roman"/>
            </a:endParaRPr>
          </a:p>
        </p:txBody>
      </p:sp>
    </p:spTree>
    <p:extLst>
      <p:ext uri="{BB962C8B-B14F-4D97-AF65-F5344CB8AC3E}">
        <p14:creationId xmlns:p14="http://schemas.microsoft.com/office/powerpoint/2010/main" val="25339388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93C84-2FD5-6CD4-C261-3158FC37C174}"/>
              </a:ext>
            </a:extLst>
          </p:cNvPr>
          <p:cNvSpPr>
            <a:spLocks noGrp="1"/>
          </p:cNvSpPr>
          <p:nvPr>
            <p:ph type="title"/>
          </p:nvPr>
        </p:nvSpPr>
        <p:spPr>
          <a:xfrm>
            <a:off x="652398" y="872935"/>
            <a:ext cx="10396601" cy="1360898"/>
          </a:xfrm>
        </p:spPr>
        <p:txBody>
          <a:bodyPr>
            <a:normAutofit/>
          </a:bodyPr>
          <a:lstStyle/>
          <a:p>
            <a:r>
              <a:rPr lang="ru-RU" dirty="0">
                <a:latin typeface="Times New Roman"/>
                <a:cs typeface="Times New Roman"/>
              </a:rPr>
              <a:t>В некоторых случаях формула в окне Формула может быть записана автоматически</a:t>
            </a:r>
          </a:p>
        </p:txBody>
      </p:sp>
      <p:sp>
        <p:nvSpPr>
          <p:cNvPr id="3" name="Объект 2">
            <a:extLst>
              <a:ext uri="{FF2B5EF4-FFF2-40B4-BE49-F238E27FC236}">
                <a16:creationId xmlns:a16="http://schemas.microsoft.com/office/drawing/2014/main" id="{7CCA40BD-CA74-9029-E162-85C832CAC2D0}"/>
              </a:ext>
            </a:extLst>
          </p:cNvPr>
          <p:cNvSpPr>
            <a:spLocks noGrp="1"/>
          </p:cNvSpPr>
          <p:nvPr>
            <p:ph idx="1"/>
          </p:nvPr>
        </p:nvSpPr>
        <p:spPr>
          <a:xfrm>
            <a:off x="777658" y="2415533"/>
            <a:ext cx="10469669" cy="3567118"/>
          </a:xfrm>
        </p:spPr>
        <p:txBody>
          <a:bodyPr vert="horz" lIns="91440" tIns="45720" rIns="91440" bIns="45720" rtlCol="0" anchor="t">
            <a:normAutofit/>
          </a:bodyPr>
          <a:lstStyle/>
          <a:p>
            <a:r>
              <a:rPr lang="ru-RU" dirty="0"/>
              <a:t>Если ячейка находится ниже ячеек с числами, будет записана формула = SUM (ABOVE)</a:t>
            </a:r>
          </a:p>
          <a:p>
            <a:r>
              <a:rPr lang="ru-RU" dirty="0"/>
              <a:t>Если ячейка находится и правее ячеек с числами, будет записана формула = SUM (LEFT)</a:t>
            </a:r>
          </a:p>
          <a:p>
            <a:pPr marL="0" indent="0">
              <a:buNone/>
            </a:pPr>
            <a:r>
              <a:rPr lang="ru-RU" dirty="0"/>
              <a:t>Если требуется именно такое действие, можно применить эти формулы. Если данный столбец или строка содержат пустые ячейки, суммирование всего столбца или строки не производится. Для суммирования всей строки или столбца введите нули во всех пустых ячейках.</a:t>
            </a:r>
          </a:p>
        </p:txBody>
      </p:sp>
    </p:spTree>
    <p:extLst>
      <p:ext uri="{BB962C8B-B14F-4D97-AF65-F5344CB8AC3E}">
        <p14:creationId xmlns:p14="http://schemas.microsoft.com/office/powerpoint/2010/main" val="317306917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05E811-9BD1-41E7-FB7F-20009CE26CFD}"/>
              </a:ext>
            </a:extLst>
          </p:cNvPr>
          <p:cNvSpPr>
            <a:spLocks noGrp="1"/>
          </p:cNvSpPr>
          <p:nvPr>
            <p:ph type="title"/>
          </p:nvPr>
        </p:nvSpPr>
        <p:spPr>
          <a:xfrm>
            <a:off x="454069" y="330141"/>
            <a:ext cx="8841287" cy="745035"/>
          </a:xfrm>
        </p:spPr>
        <p:txBody>
          <a:bodyPr>
            <a:normAutofit fontScale="90000"/>
          </a:bodyPr>
          <a:lstStyle/>
          <a:p>
            <a:r>
              <a:rPr lang="ru-RU" b="1" dirty="0">
                <a:latin typeface="Times New Roman"/>
                <a:cs typeface="Times New Roman"/>
              </a:rPr>
              <a:t> Word можно использовать 18 функций.</a:t>
            </a:r>
            <a:r>
              <a:rPr lang="ru-RU" dirty="0">
                <a:latin typeface="Times New Roman"/>
                <a:cs typeface="Times New Roman"/>
              </a:rPr>
              <a:t> </a:t>
            </a:r>
          </a:p>
        </p:txBody>
      </p:sp>
      <p:sp>
        <p:nvSpPr>
          <p:cNvPr id="3" name="Объект 2">
            <a:extLst>
              <a:ext uri="{FF2B5EF4-FFF2-40B4-BE49-F238E27FC236}">
                <a16:creationId xmlns:a16="http://schemas.microsoft.com/office/drawing/2014/main" id="{25E6B261-097F-1272-D3FB-AF9E9C8FABA8}"/>
              </a:ext>
            </a:extLst>
          </p:cNvPr>
          <p:cNvSpPr>
            <a:spLocks noGrp="1"/>
          </p:cNvSpPr>
          <p:nvPr>
            <p:ph idx="1"/>
          </p:nvPr>
        </p:nvSpPr>
        <p:spPr>
          <a:xfrm>
            <a:off x="537576" y="1225561"/>
            <a:ext cx="10511423" cy="4673583"/>
          </a:xfrm>
        </p:spPr>
        <p:txBody>
          <a:bodyPr vert="horz" lIns="91440" tIns="45720" rIns="91440" bIns="45720" rtlCol="0" anchor="t">
            <a:normAutofit/>
          </a:bodyPr>
          <a:lstStyle/>
          <a:p>
            <a:r>
              <a:rPr lang="ru-RU"/>
              <a:t>Наиболее часто используют функции: </a:t>
            </a:r>
          </a:p>
          <a:p>
            <a:r>
              <a:rPr lang="ru-RU"/>
              <a:t>- ABS( ) - абсолютное значение; </a:t>
            </a:r>
          </a:p>
          <a:p>
            <a:r>
              <a:rPr lang="ru-RU" dirty="0"/>
              <a:t>- AVERAGE( ) - среднее значение; </a:t>
            </a:r>
          </a:p>
          <a:p>
            <a:r>
              <a:rPr lang="ru-RU" dirty="0"/>
              <a:t>- INT( ) - целая часть числа; </a:t>
            </a:r>
          </a:p>
          <a:p>
            <a:r>
              <a:rPr lang="ru-RU" dirty="0"/>
              <a:t>- MIN( ) - наименьшее значение;</a:t>
            </a:r>
          </a:p>
          <a:p>
            <a:r>
              <a:rPr lang="ru-RU" dirty="0"/>
              <a:t>- MAX( ) - наибольшее значение; </a:t>
            </a:r>
          </a:p>
          <a:p>
            <a:r>
              <a:rPr lang="ru-RU" dirty="0"/>
              <a:t>- PRODUCT( ) - произведение; </a:t>
            </a:r>
          </a:p>
          <a:p>
            <a:r>
              <a:rPr lang="ru-RU" dirty="0"/>
              <a:t>- SUM( ) - сумма.</a:t>
            </a:r>
          </a:p>
          <a:p>
            <a:endParaRPr lang="ru-RU" dirty="0"/>
          </a:p>
        </p:txBody>
      </p:sp>
      <p:sp>
        <p:nvSpPr>
          <p:cNvPr id="4" name="TextBox 3">
            <a:extLst>
              <a:ext uri="{FF2B5EF4-FFF2-40B4-BE49-F238E27FC236}">
                <a16:creationId xmlns:a16="http://schemas.microsoft.com/office/drawing/2014/main" id="{98CE9248-A978-44B9-49DB-B42B85C04802}"/>
              </a:ext>
            </a:extLst>
          </p:cNvPr>
          <p:cNvSpPr txBox="1"/>
          <p:nvPr/>
        </p:nvSpPr>
        <p:spPr>
          <a:xfrm>
            <a:off x="5793287" y="1325671"/>
            <a:ext cx="532355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u-RU">
                <a:latin typeface="Times New Roman"/>
                <a:cs typeface="Times New Roman"/>
              </a:rPr>
              <a:t>В круглых скобках записывается аргумент функции. Аргументом может быть число, адрес ячейки или </a:t>
            </a:r>
            <a:endParaRPr lang="ru-RU"/>
          </a:p>
          <a:p>
            <a:r>
              <a:rPr lang="ru-RU" dirty="0">
                <a:latin typeface="Times New Roman"/>
                <a:cs typeface="Times New Roman"/>
              </a:rPr>
              <a:t>диапазон ячеек, имя закладки, функция.</a:t>
            </a:r>
            <a:endParaRPr lang="ru-RU" dirty="0"/>
          </a:p>
        </p:txBody>
      </p:sp>
    </p:spTree>
    <p:extLst>
      <p:ext uri="{BB962C8B-B14F-4D97-AF65-F5344CB8AC3E}">
        <p14:creationId xmlns:p14="http://schemas.microsoft.com/office/powerpoint/2010/main" val="315159739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Рисунок 4" descr="2025-09-22_18-59-32">
            <a:extLst>
              <a:ext uri="{FF2B5EF4-FFF2-40B4-BE49-F238E27FC236}">
                <a16:creationId xmlns:a16="http://schemas.microsoft.com/office/drawing/2014/main" id="{3B31129C-956A-7901-BE15-0E83F6EBB38E}"/>
              </a:ext>
            </a:extLst>
          </p:cNvPr>
          <p:cNvPicPr>
            <a:picLocks noChangeAspect="1"/>
          </p:cNvPicPr>
          <p:nvPr/>
        </p:nvPicPr>
        <p:blipFill>
          <a:blip r:embed="rId2"/>
          <a:srcRect l="30594" r="30268" b="1"/>
          <a:stretch>
            <a:fillRect/>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2" name="Freeform: Shape 11">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4A5BB0BA-699E-1BAB-0C9F-CEC65328EB88}"/>
              </a:ext>
            </a:extLst>
          </p:cNvPr>
          <p:cNvSpPr>
            <a:spLocks noGrp="1"/>
          </p:cNvSpPr>
          <p:nvPr>
            <p:ph type="title"/>
          </p:nvPr>
        </p:nvSpPr>
        <p:spPr>
          <a:xfrm>
            <a:off x="1143001" y="872937"/>
            <a:ext cx="5920740" cy="1360898"/>
          </a:xfrm>
        </p:spPr>
        <p:txBody>
          <a:bodyPr>
            <a:normAutofit/>
          </a:bodyPr>
          <a:lstStyle/>
          <a:p>
            <a:r>
              <a:rPr lang="ru-RU" b="1" dirty="0"/>
              <a:t>Адресация ячеек.</a:t>
            </a:r>
          </a:p>
        </p:txBody>
      </p:sp>
      <p:sp>
        <p:nvSpPr>
          <p:cNvPr id="3" name="Объект 2">
            <a:extLst>
              <a:ext uri="{FF2B5EF4-FFF2-40B4-BE49-F238E27FC236}">
                <a16:creationId xmlns:a16="http://schemas.microsoft.com/office/drawing/2014/main" id="{1B882757-E292-D4BF-06BB-7B82004FB551}"/>
              </a:ext>
            </a:extLst>
          </p:cNvPr>
          <p:cNvSpPr>
            <a:spLocks noGrp="1"/>
          </p:cNvSpPr>
          <p:nvPr>
            <p:ph idx="1"/>
          </p:nvPr>
        </p:nvSpPr>
        <p:spPr>
          <a:xfrm>
            <a:off x="1143002" y="2332029"/>
            <a:ext cx="3784879" cy="3840171"/>
          </a:xfrm>
        </p:spPr>
        <p:txBody>
          <a:bodyPr vert="horz" lIns="91440" tIns="45720" rIns="91440" bIns="45720" rtlCol="0">
            <a:normAutofit/>
          </a:bodyPr>
          <a:lstStyle/>
          <a:p>
            <a:r>
              <a:rPr lang="ru-RU" dirty="0"/>
              <a:t>В таблицах MS Word принята та же адресация ячеек, как и в таблицах Microsoft Excel: адрес ячейки складывается из имени столбца, обозначенного латинской буквой, и имени строки, обозначенного арабской цифрой.</a:t>
            </a:r>
          </a:p>
          <a:p>
            <a:pPr marL="0" indent="0">
              <a:buNone/>
            </a:pPr>
            <a:endParaRPr lang="ru-RU" dirty="0"/>
          </a:p>
        </p:txBody>
      </p:sp>
    </p:spTree>
    <p:extLst>
      <p:ext uri="{BB962C8B-B14F-4D97-AF65-F5344CB8AC3E}">
        <p14:creationId xmlns:p14="http://schemas.microsoft.com/office/powerpoint/2010/main" val="125198136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Широкоэкранный</PresentationFormat>
  <Paragraphs>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RegattaVTI</vt:lpstr>
      <vt:lpstr>Выполнение вычислений по табличным данным в MS WORD</vt:lpstr>
      <vt:lpstr>Предисловие</vt:lpstr>
      <vt:lpstr>Оформление таблицы</vt:lpstr>
      <vt:lpstr>Использование стилей таблицы для форматирования всей таблицы.</vt:lpstr>
      <vt:lpstr>Вычисления в таблицах</vt:lpstr>
      <vt:lpstr>В окне формула в поле формула введите  формулу. Формула начинается со знака = (равно) и может содержать адреса ячеек, операторов (знаки действий) и функции. При желании в списке поля формат числа можно выбрать числовой результат вычисления</vt:lpstr>
      <vt:lpstr>В некоторых случаях формула в окне Формула может быть записана автоматически</vt:lpstr>
      <vt:lpstr> Word можно использовать 18 функций. </vt:lpstr>
      <vt:lpstr>Адресация ячеек.</vt:lpstr>
      <vt:lpstr>Презентация PowerPoint</vt:lpstr>
      <vt:lpstr>Заключение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222</cp:revision>
  <dcterms:created xsi:type="dcterms:W3CDTF">2025-12-15T14:37:13Z</dcterms:created>
  <dcterms:modified xsi:type="dcterms:W3CDTF">2025-12-15T15:21:49Z</dcterms:modified>
</cp:coreProperties>
</file>